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7"/>
  </p:notesMasterIdLst>
  <p:sldIdLst>
    <p:sldId id="256" r:id="rId4"/>
    <p:sldId id="259" r:id="rId5"/>
    <p:sldId id="298" r:id="rId6"/>
    <p:sldId id="283" r:id="rId7"/>
    <p:sldId id="282" r:id="rId8"/>
    <p:sldId id="293" r:id="rId9"/>
    <p:sldId id="294" r:id="rId10"/>
    <p:sldId id="292" r:id="rId11"/>
    <p:sldId id="295" r:id="rId12"/>
    <p:sldId id="284" r:id="rId13"/>
    <p:sldId id="286" r:id="rId14"/>
    <p:sldId id="290" r:id="rId15"/>
    <p:sldId id="287" r:id="rId16"/>
    <p:sldId id="289" r:id="rId17"/>
    <p:sldId id="299" r:id="rId18"/>
    <p:sldId id="300" r:id="rId19"/>
    <p:sldId id="285" r:id="rId20"/>
    <p:sldId id="291" r:id="rId21"/>
    <p:sldId id="296" r:id="rId22"/>
    <p:sldId id="281" r:id="rId23"/>
    <p:sldId id="288" r:id="rId24"/>
    <p:sldId id="275" r:id="rId25"/>
    <p:sldId id="297" r:id="rId2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4791D0"/>
    <a:srgbClr val="E8E8E8"/>
    <a:srgbClr val="646464"/>
    <a:srgbClr val="397BD0"/>
    <a:srgbClr val="AD65D0"/>
    <a:srgbClr val="D0767F"/>
    <a:srgbClr val="404040"/>
    <a:srgbClr val="5E6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06" autoAdjust="0"/>
  </p:normalViewPr>
  <p:slideViewPr>
    <p:cSldViewPr snapToObjects="1">
      <p:cViewPr varScale="1">
        <p:scale>
          <a:sx n="123" d="100"/>
          <a:sy n="123" d="100"/>
        </p:scale>
        <p:origin x="1254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09BBD-FF4C-4F0F-9902-376CBD448854}" type="datetimeFigureOut">
              <a:rPr lang="fr-FR" smtClean="0"/>
              <a:t>19/09/2014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AC4D2-D6D8-4B09-A96D-EC324CED89B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4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Scenes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all the </a:t>
            </a:r>
            <a:r>
              <a:rPr lang="fr-FR" dirty="0" err="1" smtClean="0"/>
              <a:t>beautiful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spheres</a:t>
            </a:r>
            <a:endParaRPr lang="fr-FR" baseline="0" dirty="0" smtClean="0"/>
          </a:p>
          <a:p>
            <a:r>
              <a:rPr lang="fr-FR" baseline="0" dirty="0" smtClean="0"/>
              <a:t>3D Maze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gamepad</a:t>
            </a:r>
            <a:r>
              <a:rPr lang="fr-FR" baseline="0" dirty="0" smtClean="0"/>
              <a:t> camera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444D8-16CE-4EDB-A926-7C8B671F2468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2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3A51DB-B4D2-4E74-AC2E-9960A87ABA3B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09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8DA603-792B-4056-8475-957A337CE44F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84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CE2FF-749A-2B41-8B83-56F1E89ADC26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92FB1-1538-6B48-92F9-DE52E1445C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1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F3F2A-5BD6-A24D-86D4-484AD177155F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59B08-2C49-C54F-A4F6-95606B63E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848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76C2C-6989-F04E-B665-85F7382588D5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4F55D-E159-1848-BEE7-C549111F48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6978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98F00-9E38-453E-B335-C54781A416E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87988-928F-4E03-AF7F-90C9AA7C2A7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7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EDDC6-25AE-457B-A262-DA085E685A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A457F-4EAD-4471-B1FB-5331682A906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24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F205E-DE86-4F88-9C40-BB665D40BB9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496B0-367F-4287-8E78-AE875F5361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94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566F6-8F2B-46B3-ACCC-AA449517F5B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42982-C623-4865-909D-9E9D6F439F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07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80F36-C1A3-46B5-B99B-3E84FBFA219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E17A-B37F-4C4D-A325-A49E07EC34C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439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55208-AE2E-4FDB-B2C2-55591F6C735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20649-35F9-4C5A-8AA2-918C3C395C5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82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B50D6-1C0A-419C-9F0F-675B251AB63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ED56E-F95E-424B-BC97-B9871AB428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97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08DB8-C5AE-456B-8FBC-6540BEEF9D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06A41-B49C-4567-B9B8-8C2D240772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05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18D50-F9B8-A040-A57D-4A2A86E95524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5837F-2846-394D-B0D1-4BF633E305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72108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EEE31-58E4-46FA-8926-0CAD14CCBCA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C1CC2-CCDC-4417-B7CC-C80686E9601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09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A8766-C63A-46DE-8E06-5076546995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414BC-B0E6-4B9C-8F85-7CCCFF87D78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28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BC68A-55D9-4BB5-BFAD-1A70E1467B1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323F4-8408-401C-A6AF-D99D8A93E93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209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CE2FF-749A-2B41-8B83-56F1E89ADC2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92FB1-1538-6B48-92F9-DE52E1445C4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86254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18D50-F9B8-A040-A57D-4A2A86E9552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5837F-2846-394D-B0D1-4BF633E305C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2666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5DB20-7101-0B4A-846A-8C55595ED7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9266-B4E8-204A-8306-370B255A08E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287410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2E868-6663-1142-AFEE-B29F401991B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04134-688B-7545-B43D-8197A8FF5C8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39335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1F9B9-141B-BB40-87D8-74634E13955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C31D0-A491-9D46-9599-FFEB858044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6972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F58D9-1DEE-CB4C-A157-5037C9E9027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83CF4-DF4B-E449-912E-9D6DBD248A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48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2D990-E61D-9F41-85C2-513A6C2F37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1321B-694E-4B45-806C-A7901D54D69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1236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5DB20-7101-0B4A-846A-8C55595ED742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9266-B4E8-204A-8306-370B255A08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25350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E0812-318A-704B-9C3E-735668845B6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9EE09-DD39-A84A-8F84-E8DC38CFEBF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55366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13D6F-50F7-0E4E-BF02-6128805FA8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4FCE4-6F33-544B-8DC6-F8BBF9F1A85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17484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F3F2A-5BD6-A24D-86D4-484AD177155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59B08-2C49-C54F-A4F6-95606B63E4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22661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76C2C-6989-F04E-B665-85F7382588D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4F55D-E159-1848-BEE7-C549111F48E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918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2E868-6663-1142-AFEE-B29F401991B5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004134-688B-7545-B43D-8197A8FF5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9663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1F9B9-141B-BB40-87D8-74634E139559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C31D0-A491-9D46-9599-FFEB85804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2164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F58D9-1DEE-CB4C-A157-5037C9E90277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83CF4-DF4B-E449-912E-9D6DBD248A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6551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2D990-E61D-9F41-85C2-513A6C2F3767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1321B-694E-4B45-806C-A7901D54D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915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E0812-318A-704B-9C3E-735668845B6D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9EE09-DD39-A84A-8F84-E8DC38CFEB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8563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13D6F-50F7-0E4E-BF02-6128805FA842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4FCE4-6F33-544B-8DC6-F8BBF9F1A8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6972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51D706-18D4-7141-B4EC-8672FE802D65}" type="datetimeFigureOut">
              <a:rPr lang="en-US"/>
              <a:pPr>
                <a:defRPr/>
              </a:pPr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91B8153-1A6A-5544-958E-CF66FD853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7D591AD9-10FF-4E35-B70C-7403E4F41909}" type="datetimeFigureOut">
              <a:rPr lang="en-US">
                <a:solidFill>
                  <a:prstClr val="black">
                    <a:tint val="75000"/>
                  </a:prstClr>
                </a:solidFill>
                <a:ea typeface="+mn-ea"/>
              </a:rPr>
              <a:pPr defTabSz="914400"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7A73FB2A-022A-4AD3-8240-DB2B7288BEBD}" type="slidenum">
              <a:rPr lang="en-US">
                <a:solidFill>
                  <a:prstClr val="black">
                    <a:tint val="75000"/>
                  </a:prstClr>
                </a:solidFill>
                <a:ea typeface="+mn-ea"/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045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51D706-18D4-7141-B4EC-8672FE802D6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9/19/2014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91B8153-1A6A-5544-958E-CF66FD8537F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5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abylonJS/Babylon.js/wiki/06-Lights" TargetMode="External"/><Relationship Id="rId3" Type="http://schemas.openxmlformats.org/officeDocument/2006/relationships/hyperlink" Target="https://github.com/BabylonJS/Babylon.js/wiki/01---Basic-scene" TargetMode="External"/><Relationship Id="rId7" Type="http://schemas.openxmlformats.org/officeDocument/2006/relationships/hyperlink" Target="https://github.com/BabylonJS/Babylon.js/wiki/05-Camer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BabylonJS/Babylon.js/wiki/04-Materials" TargetMode="External"/><Relationship Id="rId11" Type="http://schemas.openxmlformats.org/officeDocument/2006/relationships/hyperlink" Target="http://blogs.msdn.com/b/davrous/archive/2014/02/19/coding4fun-tutorial-creating-a-3d-webgl-procedural-qrcode-maze-with-babylon-js.aspx" TargetMode="External"/><Relationship Id="rId5" Type="http://schemas.openxmlformats.org/officeDocument/2006/relationships/hyperlink" Target="https://github.com/BabylonJS/Babylon.js/wiki/03---Position,-Rotation-&amp;-Scaling" TargetMode="External"/><Relationship Id="rId10" Type="http://schemas.openxmlformats.org/officeDocument/2006/relationships/hyperlink" Target="https://github.com/BabylonJS/Babylon.js/wiki/14-Height-map" TargetMode="External"/><Relationship Id="rId4" Type="http://schemas.openxmlformats.org/officeDocument/2006/relationships/hyperlink" Target="https://github.com/BabylonJS/Babylon.js/wiki/02-Basic-elements" TargetMode="External"/><Relationship Id="rId9" Type="http://schemas.openxmlformats.org/officeDocument/2006/relationships/hyperlink" Target="https://github.com/BabylonJS/Babylon.js/wiki/09-Cameras-collisio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85800" y="1620838"/>
            <a:ext cx="7772400" cy="1103312"/>
          </a:xfrm>
        </p:spPr>
        <p:txBody>
          <a:bodyPr/>
          <a:lstStyle/>
          <a:p>
            <a:r>
              <a:rPr lang="en-US" sz="1400" dirty="0">
                <a:solidFill>
                  <a:srgbClr val="9BD0F4"/>
                </a:solidFill>
                <a:latin typeface="Oswald Light" charset="0"/>
                <a:cs typeface="Oswald Light" charset="0"/>
              </a:rPr>
              <a:t>Using Babylon.js for beginner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20925"/>
            <a:ext cx="6400800" cy="13144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6000000020004" pitchFamily="50"/>
                <a:ea typeface="+mn-ea"/>
                <a:cs typeface="Allerton"/>
              </a:rPr>
              <a:t>Introduction to WebGL 3D with HTML5 and Babylon.js</a:t>
            </a: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00506000000020004" pitchFamily="50"/>
              <a:ea typeface="+mn-ea"/>
              <a:cs typeface="Allerton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z="1800" dirty="0">
                <a:solidFill>
                  <a:srgbClr val="9BD0F4"/>
                </a:solidFill>
                <a:latin typeface="Oswald Light" charset="0"/>
                <a:cs typeface="Oswald Light" charset="0"/>
              </a:rPr>
              <a:t>Section </a:t>
            </a:r>
            <a:r>
              <a:rPr lang="en-US" sz="1800" dirty="0" smtClean="0">
                <a:solidFill>
                  <a:srgbClr val="9BD0F4"/>
                </a:solidFill>
                <a:latin typeface="Oswald Light" charset="0"/>
                <a:cs typeface="Oswald Light" charset="0"/>
              </a:rPr>
              <a:t>Two</a:t>
            </a:r>
            <a:endParaRPr lang="en-US" sz="1800" dirty="0">
              <a:solidFill>
                <a:srgbClr val="9BD0F4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20925"/>
            <a:ext cx="6400800" cy="13144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6000000020004" pitchFamily="50"/>
                <a:ea typeface="+mn-ea"/>
                <a:cs typeface="Allerton"/>
              </a:rPr>
              <a:t>Materials</a:t>
            </a: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 panose="02000506000000020004" pitchFamily="50"/>
              <a:ea typeface="+mn-ea"/>
              <a:cs typeface="Allerton"/>
            </a:endParaRPr>
          </a:p>
        </p:txBody>
      </p:sp>
    </p:spTree>
    <p:extLst>
      <p:ext uri="{BB962C8B-B14F-4D97-AF65-F5344CB8AC3E}">
        <p14:creationId xmlns:p14="http://schemas.microsoft.com/office/powerpoint/2010/main" val="1203522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err="1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Uber</a:t>
            </a:r>
            <a:r>
              <a:rPr lang="en-US" sz="28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 shader - </a:t>
            </a:r>
            <a:r>
              <a:rPr lang="en-US" sz="2800" dirty="0" err="1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StandardMaterial</a:t>
            </a:r>
            <a:endParaRPr lang="en-US" sz="28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r>
              <a:rPr lang="en-US" sz="2400" dirty="0" err="1" smtClean="0">
                <a:solidFill>
                  <a:srgbClr val="999999"/>
                </a:solidFill>
                <a:latin typeface="Oswald" panose="02000506000000020004" pitchFamily="50"/>
              </a:rPr>
              <a:t>StandardMaterial</a:t>
            </a:r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 hides shaders </a:t>
            </a:r>
            <a:r>
              <a:rPr lang="en-US" sz="2400" b="1" dirty="0" smtClean="0">
                <a:solidFill>
                  <a:srgbClr val="4791D0"/>
                </a:solidFill>
                <a:latin typeface="Oswald" panose="02000506000000020004" pitchFamily="50"/>
              </a:rPr>
              <a:t>complexity</a:t>
            </a:r>
          </a:p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It supports:</a:t>
            </a:r>
          </a:p>
          <a:p>
            <a:pPr lvl="1"/>
            <a:r>
              <a:rPr lang="en-US" sz="2000" dirty="0" smtClean="0">
                <a:solidFill>
                  <a:srgbClr val="999999"/>
                </a:solidFill>
                <a:latin typeface="Oswald" panose="02000506000000020004" pitchFamily="50"/>
              </a:rPr>
              <a:t>Diffuse</a:t>
            </a:r>
          </a:p>
          <a:p>
            <a:pPr lvl="1"/>
            <a:r>
              <a:rPr lang="en-US" sz="2000" dirty="0" smtClean="0">
                <a:solidFill>
                  <a:srgbClr val="999999"/>
                </a:solidFill>
                <a:latin typeface="Oswald" panose="02000506000000020004" pitchFamily="50"/>
              </a:rPr>
              <a:t>Specular</a:t>
            </a:r>
          </a:p>
          <a:p>
            <a:pPr lvl="1"/>
            <a:r>
              <a:rPr lang="en-US" sz="2000" dirty="0" smtClean="0">
                <a:solidFill>
                  <a:srgbClr val="999999"/>
                </a:solidFill>
                <a:latin typeface="Oswald" panose="02000506000000020004" pitchFamily="50"/>
              </a:rPr>
              <a:t>Emissive</a:t>
            </a:r>
          </a:p>
          <a:p>
            <a:pPr lvl="1"/>
            <a:r>
              <a:rPr lang="en-US" sz="2000" dirty="0" smtClean="0">
                <a:solidFill>
                  <a:srgbClr val="999999"/>
                </a:solidFill>
                <a:latin typeface="Oswald" panose="02000506000000020004" pitchFamily="50"/>
              </a:rPr>
              <a:t>Bump</a:t>
            </a:r>
          </a:p>
          <a:p>
            <a:pPr lvl="1"/>
            <a:r>
              <a:rPr lang="en-US" sz="2000" dirty="0" smtClean="0">
                <a:solidFill>
                  <a:srgbClr val="999999"/>
                </a:solidFill>
                <a:latin typeface="Oswald" panose="02000506000000020004" pitchFamily="50"/>
              </a:rPr>
              <a:t>Opacity</a:t>
            </a:r>
          </a:p>
          <a:p>
            <a:pPr lvl="1"/>
            <a:r>
              <a:rPr lang="en-US" sz="2000" dirty="0" smtClean="0">
                <a:solidFill>
                  <a:srgbClr val="999999"/>
                </a:solidFill>
                <a:latin typeface="Oswald" panose="02000506000000020004" pitchFamily="50"/>
              </a:rPr>
              <a:t>Ambient</a:t>
            </a:r>
          </a:p>
          <a:p>
            <a:pPr lvl="1"/>
            <a:r>
              <a:rPr lang="en-US" sz="2000" dirty="0" smtClean="0">
                <a:solidFill>
                  <a:srgbClr val="999999"/>
                </a:solidFill>
                <a:latin typeface="Oswald" panose="02000506000000020004" pitchFamily="50"/>
              </a:rPr>
              <a:t>Reflection</a:t>
            </a:r>
          </a:p>
          <a:p>
            <a:pPr lvl="1"/>
            <a:r>
              <a:rPr lang="en-US" sz="2000" dirty="0" smtClean="0">
                <a:solidFill>
                  <a:srgbClr val="999999"/>
                </a:solidFill>
                <a:latin typeface="Oswald" panose="02000506000000020004" pitchFamily="50"/>
              </a:rPr>
              <a:t>Alpha </a:t>
            </a:r>
            <a:endParaRPr lang="en-US" sz="1600" dirty="0" smtClean="0">
              <a:solidFill>
                <a:srgbClr val="999999"/>
              </a:solidFill>
              <a:latin typeface="Oswald" panose="02000506000000020004" pitchFamily="50"/>
            </a:endParaRPr>
          </a:p>
          <a:p>
            <a:endParaRPr lang="en-US" sz="2400" b="1" dirty="0">
              <a:solidFill>
                <a:srgbClr val="999999"/>
              </a:solidFill>
              <a:latin typeface="Oswald" panose="02000506000000020004" pitchFamily="5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612043"/>
            <a:ext cx="3810000" cy="2381250"/>
          </a:xfrm>
          <a:prstGeom prst="rect">
            <a:avLst/>
          </a:prstGeom>
          <a:ln>
            <a:solidFill>
              <a:srgbClr val="4791D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327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42900" y="1871663"/>
            <a:ext cx="9829800" cy="1400175"/>
          </a:xfrm>
          <a:prstGeom prst="rect">
            <a:avLst/>
          </a:prstGeom>
          <a:solidFill>
            <a:srgbClr val="4791D0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66" name="TextBox 16"/>
          <p:cNvSpPr txBox="1">
            <a:spLocks noChangeArrowheads="1"/>
          </p:cNvSpPr>
          <p:nvPr/>
        </p:nvSpPr>
        <p:spPr bwMode="auto">
          <a:xfrm>
            <a:off x="2819400" y="2599743"/>
            <a:ext cx="3505200" cy="338138"/>
          </a:xfrm>
          <a:prstGeom prst="rect">
            <a:avLst/>
          </a:prstGeom>
          <a:noFill/>
          <a:ln>
            <a:noFill/>
          </a:ln>
          <a:effectLst>
            <a:outerShdw dist="12700" dir="5400000" algn="tl" rotWithShape="0">
              <a:srgbClr val="000000">
                <a:alpha val="1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Oswald Light" charset="0"/>
                <a:cs typeface="Oswald Light" charset="0"/>
              </a:rPr>
              <a:t>DEMO</a:t>
            </a:r>
            <a:endParaRPr lang="en-US" sz="1600" dirty="0">
              <a:solidFill>
                <a:schemeClr val="bg1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11267" name="TextBox 17"/>
          <p:cNvSpPr txBox="1">
            <a:spLocks noChangeArrowheads="1"/>
          </p:cNvSpPr>
          <p:nvPr/>
        </p:nvSpPr>
        <p:spPr bwMode="auto">
          <a:xfrm>
            <a:off x="2933700" y="2250676"/>
            <a:ext cx="3276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1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DISCOVERING THE STANDARDMATERIAL</a:t>
            </a:r>
            <a:endParaRPr lang="en-US" sz="11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038600" y="2542593"/>
            <a:ext cx="10668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2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266" grpId="0"/>
      <p:bldP spid="112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err="1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MultiMaterial</a:t>
            </a:r>
            <a:endParaRPr lang="en-US" sz="28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3394075"/>
          </a:xfrm>
        </p:spPr>
        <p:txBody>
          <a:bodyPr/>
          <a:lstStyle/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Container allowing you to apply many materials to a single object</a:t>
            </a:r>
          </a:p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Segment a mesh into </a:t>
            </a:r>
            <a:r>
              <a:rPr lang="en-US" sz="2400" b="1" dirty="0" smtClean="0">
                <a:solidFill>
                  <a:srgbClr val="4791D0"/>
                </a:solidFill>
                <a:latin typeface="Oswald" panose="02000506000000020004" pitchFamily="50"/>
              </a:rPr>
              <a:t>sub-meshes</a:t>
            </a:r>
            <a:endParaRPr lang="en-US" sz="1600" b="1" dirty="0" smtClean="0">
              <a:solidFill>
                <a:srgbClr val="4791D0"/>
              </a:solidFill>
              <a:latin typeface="Oswald" panose="02000506000000020004" pitchFamily="50"/>
            </a:endParaRPr>
          </a:p>
          <a:p>
            <a:endParaRPr lang="en-US" sz="2400" b="1" dirty="0">
              <a:solidFill>
                <a:srgbClr val="999999"/>
              </a:solidFill>
              <a:latin typeface="Oswald" panose="02000506000000020004" pitchFamily="5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605876"/>
            <a:ext cx="3810000" cy="2381250"/>
          </a:xfrm>
          <a:prstGeom prst="rect">
            <a:avLst/>
          </a:prstGeom>
          <a:ln>
            <a:solidFill>
              <a:srgbClr val="4791D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422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42900" y="1871663"/>
            <a:ext cx="9829800" cy="1400175"/>
          </a:xfrm>
          <a:prstGeom prst="rect">
            <a:avLst/>
          </a:prstGeom>
          <a:solidFill>
            <a:srgbClr val="4791D0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66" name="TextBox 16"/>
          <p:cNvSpPr txBox="1">
            <a:spLocks noChangeArrowheads="1"/>
          </p:cNvSpPr>
          <p:nvPr/>
        </p:nvSpPr>
        <p:spPr bwMode="auto">
          <a:xfrm>
            <a:off x="2819400" y="2599743"/>
            <a:ext cx="3505200" cy="338138"/>
          </a:xfrm>
          <a:prstGeom prst="rect">
            <a:avLst/>
          </a:prstGeom>
          <a:noFill/>
          <a:ln>
            <a:noFill/>
          </a:ln>
          <a:effectLst>
            <a:outerShdw dist="12700" dir="5400000" algn="tl" rotWithShape="0">
              <a:srgbClr val="000000">
                <a:alpha val="1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Oswald Light" charset="0"/>
                <a:cs typeface="Oswald Light" charset="0"/>
              </a:rPr>
              <a:t>DEMO</a:t>
            </a:r>
            <a:endParaRPr lang="en-US" sz="1600" dirty="0">
              <a:solidFill>
                <a:schemeClr val="bg1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11267" name="TextBox 17"/>
          <p:cNvSpPr txBox="1">
            <a:spLocks noChangeArrowheads="1"/>
          </p:cNvSpPr>
          <p:nvPr/>
        </p:nvSpPr>
        <p:spPr bwMode="auto">
          <a:xfrm>
            <a:off x="3406775" y="2250676"/>
            <a:ext cx="2330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1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USING MULTIMATERIALS</a:t>
            </a:r>
            <a:endParaRPr lang="en-US" sz="11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038600" y="2542593"/>
            <a:ext cx="10668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218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266" grpId="0"/>
      <p:bldP spid="1126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Dynamic texture</a:t>
            </a:r>
            <a:endParaRPr lang="en-US" sz="28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3394075"/>
          </a:xfrm>
        </p:spPr>
        <p:txBody>
          <a:bodyPr/>
          <a:lstStyle/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What about using </a:t>
            </a:r>
            <a:r>
              <a:rPr lang="en-US" sz="2400" b="1" dirty="0" smtClean="0">
                <a:solidFill>
                  <a:srgbClr val="4791D0"/>
                </a:solidFill>
                <a:latin typeface="Oswald" panose="02000506000000020004" pitchFamily="50"/>
              </a:rPr>
              <a:t>canvas 2D API </a:t>
            </a:r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to generate texture content?</a:t>
            </a:r>
          </a:p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This is the magic done by </a:t>
            </a:r>
            <a:r>
              <a:rPr lang="en-US" sz="2400" b="1" dirty="0" err="1" smtClean="0">
                <a:solidFill>
                  <a:srgbClr val="4791D0"/>
                </a:solidFill>
                <a:latin typeface="Oswald" panose="02000506000000020004" pitchFamily="50"/>
              </a:rPr>
              <a:t>BABYLON.DynamicTexture</a:t>
            </a:r>
            <a:endParaRPr lang="en-US" sz="2400" b="1" dirty="0" smtClean="0">
              <a:solidFill>
                <a:srgbClr val="4791D0"/>
              </a:solidFill>
              <a:latin typeface="Oswald" panose="02000506000000020004" pitchFamily="50"/>
            </a:endParaRPr>
          </a:p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All  2D API are available (Text, Arc, etc..)</a:t>
            </a:r>
          </a:p>
          <a:p>
            <a:endParaRPr lang="en-US" sz="2400" b="1" dirty="0" smtClean="0">
              <a:solidFill>
                <a:srgbClr val="4791D0"/>
              </a:solidFill>
              <a:latin typeface="Oswald" panose="02000506000000020004" pitchFamily="50"/>
            </a:endParaRPr>
          </a:p>
          <a:p>
            <a:r>
              <a:rPr lang="en-US" sz="2400" b="1" dirty="0" smtClean="0">
                <a:solidFill>
                  <a:srgbClr val="4791D0"/>
                </a:solidFill>
                <a:latin typeface="Oswald" panose="02000506000000020004" pitchFamily="50"/>
              </a:rPr>
              <a:t>Warning: </a:t>
            </a:r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each update will trigger a copy to GPU memory</a:t>
            </a:r>
            <a:endParaRPr lang="en-US" sz="1600" b="1" dirty="0" smtClean="0">
              <a:solidFill>
                <a:srgbClr val="4791D0"/>
              </a:solidFill>
              <a:latin typeface="Oswald" panose="02000506000000020004" pitchFamily="50"/>
            </a:endParaRPr>
          </a:p>
          <a:p>
            <a:endParaRPr lang="en-US" sz="2400" b="1" dirty="0">
              <a:solidFill>
                <a:srgbClr val="999999"/>
              </a:solidFill>
              <a:latin typeface="Oswald" panose="02000506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837104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42900" y="1871663"/>
            <a:ext cx="9829800" cy="1400175"/>
          </a:xfrm>
          <a:prstGeom prst="rect">
            <a:avLst/>
          </a:prstGeom>
          <a:solidFill>
            <a:srgbClr val="4791D0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66" name="TextBox 16"/>
          <p:cNvSpPr txBox="1">
            <a:spLocks noChangeArrowheads="1"/>
          </p:cNvSpPr>
          <p:nvPr/>
        </p:nvSpPr>
        <p:spPr bwMode="auto">
          <a:xfrm>
            <a:off x="2819400" y="2599743"/>
            <a:ext cx="3505200" cy="338138"/>
          </a:xfrm>
          <a:prstGeom prst="rect">
            <a:avLst/>
          </a:prstGeom>
          <a:noFill/>
          <a:ln>
            <a:noFill/>
          </a:ln>
          <a:effectLst>
            <a:outerShdw dist="12700" dir="5400000" algn="tl" rotWithShape="0">
              <a:srgbClr val="000000">
                <a:alpha val="1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Oswald Light" charset="0"/>
                <a:cs typeface="Oswald Light" charset="0"/>
              </a:rPr>
              <a:t>DEMO</a:t>
            </a:r>
            <a:endParaRPr lang="en-US" sz="1600" dirty="0">
              <a:solidFill>
                <a:schemeClr val="bg1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11267" name="TextBox 17"/>
          <p:cNvSpPr txBox="1">
            <a:spLocks noChangeArrowheads="1"/>
          </p:cNvSpPr>
          <p:nvPr/>
        </p:nvSpPr>
        <p:spPr bwMode="auto">
          <a:xfrm>
            <a:off x="3406775" y="2250676"/>
            <a:ext cx="2330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1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USING </a:t>
            </a:r>
            <a:r>
              <a:rPr lang="en-US" sz="11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DYNAMIC TEXTURE</a:t>
            </a:r>
            <a:endParaRPr lang="en-US" sz="11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038600" y="2542593"/>
            <a:ext cx="10668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7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266" grpId="0"/>
      <p:bldP spid="112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z="1800" dirty="0">
                <a:solidFill>
                  <a:srgbClr val="9BD0F4"/>
                </a:solidFill>
                <a:latin typeface="Oswald Light" charset="0"/>
                <a:cs typeface="Oswald Light" charset="0"/>
              </a:rPr>
              <a:t>Section </a:t>
            </a:r>
            <a:r>
              <a:rPr lang="en-US" sz="1800" dirty="0" smtClean="0">
                <a:solidFill>
                  <a:srgbClr val="9BD0F4"/>
                </a:solidFill>
                <a:latin typeface="Oswald Light" charset="0"/>
                <a:cs typeface="Oswald Light" charset="0"/>
              </a:rPr>
              <a:t>Three</a:t>
            </a:r>
            <a:endParaRPr lang="en-US" sz="1800" dirty="0">
              <a:solidFill>
                <a:srgbClr val="9BD0F4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20925"/>
            <a:ext cx="6400800" cy="13144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6000000020004" pitchFamily="50"/>
                <a:ea typeface="+mn-ea"/>
                <a:cs typeface="Allerton"/>
              </a:rPr>
              <a:t>Working with inputs</a:t>
            </a:r>
          </a:p>
        </p:txBody>
      </p:sp>
    </p:spTree>
    <p:extLst>
      <p:ext uri="{BB962C8B-B14F-4D97-AF65-F5344CB8AC3E}">
        <p14:creationId xmlns:p14="http://schemas.microsoft.com/office/powerpoint/2010/main" val="2577687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584690" y="5143500"/>
            <a:ext cx="8305800" cy="0"/>
          </a:xfrm>
          <a:prstGeom prst="line">
            <a:avLst/>
          </a:prstGeom>
          <a:ln cmpd="dbl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1000" y="285750"/>
            <a:ext cx="5516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Oswald Light"/>
                <a:ea typeface="+mn-ea"/>
                <a:cs typeface="Arial" charset="0"/>
              </a:rPr>
              <a:t>PLAYING WITH </a:t>
            </a:r>
            <a:r>
              <a:rPr lang="en-US" sz="2800" b="1" dirty="0" smtClean="0">
                <a:solidFill>
                  <a:srgbClr val="4791D0"/>
                </a:solidFill>
                <a:latin typeface="Oswald Light"/>
                <a:ea typeface="+mn-ea"/>
                <a:cs typeface="Arial" charset="0"/>
              </a:rPr>
              <a:t>INPUT</a:t>
            </a:r>
            <a:endParaRPr lang="en-US" sz="2800" b="1" dirty="0">
              <a:solidFill>
                <a:srgbClr val="4791D0"/>
              </a:solidFill>
              <a:latin typeface="Oswald Light"/>
              <a:ea typeface="+mn-ea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1418" y="1123950"/>
            <a:ext cx="1332932" cy="3429000"/>
            <a:chOff x="221418" y="1123950"/>
            <a:chExt cx="1332932" cy="3429000"/>
          </a:xfrm>
        </p:grpSpPr>
        <p:sp>
          <p:nvSpPr>
            <p:cNvPr id="18" name="Rounded Rectangle 17"/>
            <p:cNvSpPr/>
            <p:nvPr/>
          </p:nvSpPr>
          <p:spPr>
            <a:xfrm>
              <a:off x="221418" y="1123950"/>
              <a:ext cx="1332932" cy="3429000"/>
            </a:xfrm>
            <a:prstGeom prst="roundRect">
              <a:avLst>
                <a:gd name="adj" fmla="val 1225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9917" y="2090580"/>
              <a:ext cx="1234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b="1" dirty="0" smtClean="0">
                  <a:solidFill>
                    <a:srgbClr val="4791D0"/>
                  </a:solidFill>
                  <a:latin typeface="Oswald" panose="02000506000000020004" pitchFamily="50"/>
                  <a:ea typeface="+mn-ea"/>
                  <a:cs typeface="Arial" charset="0"/>
                </a:rPr>
                <a:t>Touch</a:t>
              </a:r>
              <a:endParaRPr lang="en-US" b="1" dirty="0">
                <a:solidFill>
                  <a:srgbClr val="4791D0"/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2955" y="3355558"/>
              <a:ext cx="126917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Camera based on </a:t>
              </a:r>
              <a:r>
                <a:rPr lang="en-US" sz="1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pointer events</a:t>
              </a:r>
              <a:endParaRPr 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pic>
          <p:nvPicPr>
            <p:cNvPr id="1026" name="Picture 2" descr="http://www.babylonjs.com/Assets/CamTouchOf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71" y="1536753"/>
              <a:ext cx="393595" cy="39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666420" y="1123950"/>
            <a:ext cx="1332932" cy="3429000"/>
            <a:chOff x="1666420" y="1123950"/>
            <a:chExt cx="1332932" cy="3429000"/>
          </a:xfrm>
        </p:grpSpPr>
        <p:pic>
          <p:nvPicPr>
            <p:cNvPr id="1028" name="Picture 4" descr="http://www.babylonjs.com/Assets/CamDeviceOff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5573" y="1536753"/>
              <a:ext cx="393595" cy="39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ounded Rectangle 37"/>
            <p:cNvSpPr/>
            <p:nvPr/>
          </p:nvSpPr>
          <p:spPr>
            <a:xfrm>
              <a:off x="1666420" y="1123950"/>
              <a:ext cx="1332932" cy="3429000"/>
            </a:xfrm>
            <a:prstGeom prst="roundRect">
              <a:avLst>
                <a:gd name="adj" fmla="val 1225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80626" y="1971708"/>
              <a:ext cx="1234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b="1" dirty="0" smtClean="0">
                  <a:solidFill>
                    <a:srgbClr val="4791D0"/>
                  </a:solidFill>
                  <a:latin typeface="Oswald" panose="02000506000000020004" pitchFamily="50"/>
                  <a:ea typeface="+mn-ea"/>
                  <a:cs typeface="Arial" charset="0"/>
                </a:rPr>
                <a:t>Device Orientation</a:t>
              </a:r>
              <a:endParaRPr lang="en-US" b="1" dirty="0">
                <a:solidFill>
                  <a:srgbClr val="4791D0"/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04919" y="3232725"/>
              <a:ext cx="126917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Camera based on </a:t>
              </a:r>
              <a:r>
                <a:rPr lang="en-US" sz="1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Device Orientation API</a:t>
              </a:r>
              <a:endParaRPr 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15738" y="1123950"/>
            <a:ext cx="1332932" cy="3429000"/>
            <a:chOff x="3115738" y="1123950"/>
            <a:chExt cx="1332932" cy="3429000"/>
          </a:xfrm>
        </p:grpSpPr>
        <p:sp>
          <p:nvSpPr>
            <p:cNvPr id="42" name="Rounded Rectangle 41"/>
            <p:cNvSpPr/>
            <p:nvPr/>
          </p:nvSpPr>
          <p:spPr>
            <a:xfrm>
              <a:off x="3115738" y="1123950"/>
              <a:ext cx="1332932" cy="3429000"/>
            </a:xfrm>
            <a:prstGeom prst="roundRect">
              <a:avLst>
                <a:gd name="adj" fmla="val 1225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54237" y="1971707"/>
              <a:ext cx="1234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b="1" dirty="0" smtClean="0">
                  <a:solidFill>
                    <a:srgbClr val="4791D0"/>
                  </a:solidFill>
                  <a:latin typeface="Oswald" panose="02000506000000020004" pitchFamily="50"/>
                  <a:ea typeface="+mn-ea"/>
                  <a:cs typeface="Arial" charset="0"/>
                </a:rPr>
                <a:t>Virtual Joysticks</a:t>
              </a:r>
              <a:endParaRPr lang="en-US" b="1" dirty="0">
                <a:solidFill>
                  <a:srgbClr val="4791D0"/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145639" y="2952433"/>
              <a:ext cx="126917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Using pointer events, this camera generates </a:t>
              </a:r>
              <a:r>
                <a:rPr lang="en-US" sz="1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two joysticks </a:t>
              </a:r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on top of the scene</a:t>
              </a:r>
              <a:endPara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pic>
          <p:nvPicPr>
            <p:cNvPr id="1030" name="Picture 6" descr="http://www.babylonjs.com/Assets/CamVirtualJoy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023" y="1536753"/>
              <a:ext cx="393595" cy="39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4565056" y="1123950"/>
            <a:ext cx="1332932" cy="3429000"/>
            <a:chOff x="4565056" y="1123950"/>
            <a:chExt cx="1332932" cy="3429000"/>
          </a:xfrm>
        </p:grpSpPr>
        <p:sp>
          <p:nvSpPr>
            <p:cNvPr id="46" name="Rounded Rectangle 45"/>
            <p:cNvSpPr/>
            <p:nvPr/>
          </p:nvSpPr>
          <p:spPr>
            <a:xfrm>
              <a:off x="4565056" y="1123950"/>
              <a:ext cx="1332932" cy="3429000"/>
            </a:xfrm>
            <a:prstGeom prst="roundRect">
              <a:avLst>
                <a:gd name="adj" fmla="val 1225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03555" y="2090580"/>
              <a:ext cx="1234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b="1" dirty="0" smtClean="0">
                  <a:solidFill>
                    <a:srgbClr val="4791D0"/>
                  </a:solidFill>
                  <a:latin typeface="Oswald" panose="02000506000000020004" pitchFamily="50"/>
                  <a:ea typeface="+mn-ea"/>
                  <a:cs typeface="Arial" charset="0"/>
                </a:rPr>
                <a:t>Anaglyph</a:t>
              </a:r>
              <a:endParaRPr lang="en-US" b="1" dirty="0">
                <a:solidFill>
                  <a:srgbClr val="4791D0"/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607549" y="3125003"/>
              <a:ext cx="126917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Use this camera with </a:t>
              </a:r>
              <a:r>
                <a:rPr lang="en-US" sz="1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Red/Green</a:t>
              </a:r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 glasses</a:t>
              </a:r>
              <a:endPara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pic>
          <p:nvPicPr>
            <p:cNvPr id="1032" name="Picture 8" descr="http://www.babylonjs.com/Assets/CamAnaGly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209" y="1536753"/>
              <a:ext cx="393595" cy="39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6016328" y="1123950"/>
            <a:ext cx="1332932" cy="3429000"/>
            <a:chOff x="6016328" y="1123950"/>
            <a:chExt cx="1332932" cy="3429000"/>
          </a:xfrm>
        </p:grpSpPr>
        <p:sp>
          <p:nvSpPr>
            <p:cNvPr id="50" name="Rounded Rectangle 49"/>
            <p:cNvSpPr/>
            <p:nvPr/>
          </p:nvSpPr>
          <p:spPr>
            <a:xfrm>
              <a:off x="6016328" y="1123950"/>
              <a:ext cx="1332932" cy="3429000"/>
            </a:xfrm>
            <a:prstGeom prst="roundRect">
              <a:avLst>
                <a:gd name="adj" fmla="val 1225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54827" y="2090580"/>
              <a:ext cx="1234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b="1" dirty="0" smtClean="0">
                  <a:solidFill>
                    <a:srgbClr val="4791D0"/>
                  </a:solidFill>
                  <a:latin typeface="Oswald" panose="02000506000000020004" pitchFamily="50"/>
                  <a:ea typeface="+mn-ea"/>
                  <a:cs typeface="Arial" charset="0"/>
                </a:rPr>
                <a:t>Oculus</a:t>
              </a:r>
              <a:endParaRPr lang="en-US" b="1" dirty="0">
                <a:solidFill>
                  <a:srgbClr val="4791D0"/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37688" y="3247836"/>
              <a:ext cx="126917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Control camera orientation with </a:t>
              </a:r>
              <a:r>
                <a:rPr lang="en-US" sz="1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Oculus Rift </a:t>
              </a:r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device</a:t>
              </a:r>
              <a:endPara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966" y="1538933"/>
              <a:ext cx="571690" cy="41435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467600" y="1123950"/>
            <a:ext cx="1332932" cy="3429000"/>
            <a:chOff x="7467600" y="1123950"/>
            <a:chExt cx="1332932" cy="3429000"/>
          </a:xfrm>
        </p:grpSpPr>
        <p:sp>
          <p:nvSpPr>
            <p:cNvPr id="25" name="Rounded Rectangle 24"/>
            <p:cNvSpPr/>
            <p:nvPr/>
          </p:nvSpPr>
          <p:spPr>
            <a:xfrm>
              <a:off x="7467600" y="1123950"/>
              <a:ext cx="1332932" cy="3429000"/>
            </a:xfrm>
            <a:prstGeom prst="roundRect">
              <a:avLst>
                <a:gd name="adj" fmla="val 1225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06099" y="2090580"/>
              <a:ext cx="1234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b="1" dirty="0" smtClean="0">
                  <a:solidFill>
                    <a:srgbClr val="4791D0"/>
                  </a:solidFill>
                  <a:latin typeface="Oswald" panose="02000506000000020004" pitchFamily="50"/>
                  <a:ea typeface="+mn-ea"/>
                  <a:cs typeface="Arial" charset="0"/>
                </a:rPr>
                <a:t>Gamepad</a:t>
              </a:r>
              <a:endParaRPr lang="en-US" b="1" dirty="0">
                <a:solidFill>
                  <a:srgbClr val="4791D0"/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10093" y="3167876"/>
              <a:ext cx="126917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Use your </a:t>
              </a:r>
              <a:r>
                <a:rPr lang="en-US" sz="1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gamepad</a:t>
              </a:r>
              <a:r>
                <a:rPr lang="en-US" sz="14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Oswald" panose="02000506000000020004" pitchFamily="50"/>
                  <a:ea typeface="+mn-ea"/>
                  <a:cs typeface="Arial" charset="0"/>
                </a:rPr>
                <a:t> to control your camera</a:t>
              </a:r>
              <a:endPara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Oswald" panose="02000506000000020004" pitchFamily="50"/>
                <a:ea typeface="+mn-ea"/>
                <a:cs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392" y="1495392"/>
              <a:ext cx="476316" cy="476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84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42900" y="1871663"/>
            <a:ext cx="9829800" cy="1400175"/>
          </a:xfrm>
          <a:prstGeom prst="rect">
            <a:avLst/>
          </a:prstGeom>
          <a:solidFill>
            <a:srgbClr val="4791D0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266" name="TextBox 16"/>
          <p:cNvSpPr txBox="1">
            <a:spLocks noChangeArrowheads="1"/>
          </p:cNvSpPr>
          <p:nvPr/>
        </p:nvSpPr>
        <p:spPr bwMode="auto">
          <a:xfrm>
            <a:off x="2819400" y="2599743"/>
            <a:ext cx="3505200" cy="338138"/>
          </a:xfrm>
          <a:prstGeom prst="rect">
            <a:avLst/>
          </a:prstGeom>
          <a:noFill/>
          <a:ln>
            <a:noFill/>
          </a:ln>
          <a:effectLst>
            <a:outerShdw dist="12700" dir="5400000" algn="tl" rotWithShape="0">
              <a:srgbClr val="000000">
                <a:alpha val="1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 smtClean="0">
                <a:solidFill>
                  <a:prstClr val="white"/>
                </a:solidFill>
                <a:latin typeface="Oswald Light" charset="0"/>
                <a:cs typeface="Oswald Light" charset="0"/>
              </a:rPr>
              <a:t>DEMO</a:t>
            </a:r>
            <a:endParaRPr lang="en-US" sz="1600" dirty="0">
              <a:solidFill>
                <a:prstClr val="white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11267" name="TextBox 17"/>
          <p:cNvSpPr txBox="1">
            <a:spLocks noChangeArrowheads="1"/>
          </p:cNvSpPr>
          <p:nvPr/>
        </p:nvSpPr>
        <p:spPr bwMode="auto">
          <a:xfrm>
            <a:off x="3406775" y="2250676"/>
            <a:ext cx="2330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1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CAMERAS &amp; INPUTS</a:t>
            </a:r>
            <a:endParaRPr lang="en-US" sz="11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038600" y="2542593"/>
            <a:ext cx="10668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597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266" grpId="0"/>
      <p:bldP spid="112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WHO ARE WE?</a:t>
            </a:r>
            <a:endParaRPr lang="en-US" sz="24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89697" y="4932363"/>
            <a:ext cx="7376378" cy="0"/>
          </a:xfrm>
          <a:prstGeom prst="line">
            <a:avLst/>
          </a:prstGeom>
          <a:ln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444500" y="747713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00" dirty="0" smtClean="0">
                <a:solidFill>
                  <a:srgbClr val="4791D0"/>
                </a:solidFill>
                <a:latin typeface="Oswald Light" charset="0"/>
                <a:cs typeface="Oswald Light" charset="0"/>
              </a:rPr>
              <a:t>Geeks, web developers, 3D addicts</a:t>
            </a:r>
            <a:endParaRPr lang="en-US" sz="1400" dirty="0">
              <a:solidFill>
                <a:srgbClr val="4791D0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5128" name="TextBox 12"/>
          <p:cNvSpPr txBox="1">
            <a:spLocks noChangeArrowheads="1"/>
          </p:cNvSpPr>
          <p:nvPr/>
        </p:nvSpPr>
        <p:spPr bwMode="auto">
          <a:xfrm>
            <a:off x="2188427" y="2749021"/>
            <a:ext cx="19462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solidFill>
                  <a:srgbClr val="646464"/>
                </a:solidFill>
                <a:latin typeface="Oswald Light" charset="0"/>
                <a:cs typeface="Oswald Light" charset="0"/>
              </a:rPr>
              <a:t>DAVID </a:t>
            </a:r>
            <a:r>
              <a:rPr lang="en-US" sz="1600" b="1" dirty="0" smtClean="0">
                <a:solidFill>
                  <a:srgbClr val="646464"/>
                </a:solidFill>
                <a:latin typeface="Oswald Light" charset="0"/>
                <a:cs typeface="Oswald Light" charset="0"/>
              </a:rPr>
              <a:t>ROUSSET</a:t>
            </a:r>
            <a:endParaRPr lang="en-US" sz="1600" b="1" dirty="0">
              <a:solidFill>
                <a:srgbClr val="646464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5129" name="TextBox 13"/>
          <p:cNvSpPr txBox="1">
            <a:spLocks noChangeArrowheads="1"/>
          </p:cNvSpPr>
          <p:nvPr/>
        </p:nvSpPr>
        <p:spPr bwMode="auto">
          <a:xfrm>
            <a:off x="2188428" y="2976033"/>
            <a:ext cx="18700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800" dirty="0" smtClean="0">
                <a:solidFill>
                  <a:srgbClr val="4791D0"/>
                </a:solidFill>
                <a:latin typeface="Open Sans" charset="0"/>
                <a:cs typeface="Open Sans" charset="0"/>
              </a:rPr>
              <a:t>TECHNICAL EVANGELIST</a:t>
            </a:r>
            <a:endParaRPr lang="en-US" sz="800" dirty="0">
              <a:solidFill>
                <a:srgbClr val="4791D0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5130" name="TextBox 14"/>
          <p:cNvSpPr txBox="1">
            <a:spLocks noChangeArrowheads="1"/>
          </p:cNvSpPr>
          <p:nvPr/>
        </p:nvSpPr>
        <p:spPr bwMode="auto">
          <a:xfrm>
            <a:off x="4944328" y="2749021"/>
            <a:ext cx="1778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solidFill>
                  <a:srgbClr val="646464"/>
                </a:solidFill>
                <a:latin typeface="Oswald Light" charset="0"/>
                <a:cs typeface="Oswald Light" charset="0"/>
              </a:rPr>
              <a:t>DAVID </a:t>
            </a:r>
            <a:r>
              <a:rPr lang="en-US" sz="1600" b="1" dirty="0" smtClean="0">
                <a:solidFill>
                  <a:srgbClr val="646464"/>
                </a:solidFill>
                <a:latin typeface="Oswald Light" charset="0"/>
                <a:cs typeface="Oswald Light" charset="0"/>
              </a:rPr>
              <a:t>CATUHE</a:t>
            </a:r>
            <a:endParaRPr lang="en-US" sz="1600" b="1" dirty="0">
              <a:solidFill>
                <a:srgbClr val="646464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5131" name="TextBox 15"/>
          <p:cNvSpPr txBox="1">
            <a:spLocks noChangeArrowheads="1"/>
          </p:cNvSpPr>
          <p:nvPr/>
        </p:nvSpPr>
        <p:spPr bwMode="auto">
          <a:xfrm>
            <a:off x="4944328" y="2976033"/>
            <a:ext cx="22383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800" dirty="0" smtClean="0">
                <a:solidFill>
                  <a:srgbClr val="4791D0"/>
                </a:solidFill>
                <a:latin typeface="Open Sans" charset="0"/>
                <a:cs typeface="Open Sans" charset="0"/>
              </a:rPr>
              <a:t>PRINCIPAL PROGRAM MANAGER</a:t>
            </a:r>
            <a:endParaRPr lang="en-US" sz="800" dirty="0">
              <a:solidFill>
                <a:srgbClr val="4791D0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5134" name="TextBox 19"/>
          <p:cNvSpPr txBox="1">
            <a:spLocks noChangeArrowheads="1"/>
          </p:cNvSpPr>
          <p:nvPr/>
        </p:nvSpPr>
        <p:spPr bwMode="auto">
          <a:xfrm>
            <a:off x="2188428" y="3314171"/>
            <a:ext cx="2089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900" b="1" dirty="0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Twitter:</a:t>
            </a:r>
            <a:r>
              <a:rPr lang="en-US" sz="900" dirty="0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 @</a:t>
            </a:r>
            <a:r>
              <a:rPr lang="en-US" sz="900" dirty="0" err="1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davrous</a:t>
            </a:r>
            <a:endParaRPr lang="en-US" sz="900" dirty="0" smtClean="0">
              <a:solidFill>
                <a:srgbClr val="999999"/>
              </a:solidFill>
              <a:latin typeface="Open Sans" charset="0"/>
              <a:cs typeface="Open Sans" charset="0"/>
            </a:endParaRPr>
          </a:p>
          <a:p>
            <a:r>
              <a:rPr lang="en-US" sz="900" dirty="0" smtClean="0">
                <a:solidFill>
                  <a:srgbClr val="999999"/>
                </a:solidFill>
                <a:latin typeface="Open Sans" charset="0"/>
              </a:rPr>
              <a:t>http://blogs.msdn.com</a:t>
            </a:r>
            <a:r>
              <a:rPr lang="en-US" sz="900" b="1" dirty="0" smtClean="0">
                <a:solidFill>
                  <a:srgbClr val="999999"/>
                </a:solidFill>
                <a:latin typeface="Open Sans" charset="0"/>
              </a:rPr>
              <a:t>/davrous</a:t>
            </a:r>
            <a:endParaRPr lang="en-US" b="1" dirty="0"/>
          </a:p>
        </p:txBody>
      </p:sp>
      <p:sp>
        <p:nvSpPr>
          <p:cNvPr id="5135" name="TextBox 20"/>
          <p:cNvSpPr txBox="1">
            <a:spLocks noChangeArrowheads="1"/>
          </p:cNvSpPr>
          <p:nvPr/>
        </p:nvSpPr>
        <p:spPr bwMode="auto">
          <a:xfrm>
            <a:off x="4944327" y="3312583"/>
            <a:ext cx="2238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900" b="1" dirty="0">
                <a:solidFill>
                  <a:srgbClr val="999999"/>
                </a:solidFill>
                <a:latin typeface="Open Sans" charset="0"/>
                <a:cs typeface="Open Sans" charset="0"/>
              </a:rPr>
              <a:t>Twitter:</a:t>
            </a:r>
            <a:r>
              <a:rPr lang="en-US" sz="900" dirty="0">
                <a:solidFill>
                  <a:srgbClr val="999999"/>
                </a:solidFill>
                <a:latin typeface="Open Sans" charset="0"/>
                <a:cs typeface="Open Sans" charset="0"/>
              </a:rPr>
              <a:t> </a:t>
            </a:r>
            <a:r>
              <a:rPr lang="en-US" sz="900" dirty="0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@</a:t>
            </a:r>
            <a:r>
              <a:rPr lang="en-US" sz="900" dirty="0" err="1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deltakosh</a:t>
            </a:r>
            <a:endParaRPr lang="en-US" sz="900" dirty="0">
              <a:solidFill>
                <a:srgbClr val="999999"/>
              </a:solidFill>
              <a:latin typeface="Open Sans" charset="0"/>
              <a:cs typeface="Open Sans" charset="0"/>
            </a:endParaRPr>
          </a:p>
          <a:p>
            <a:r>
              <a:rPr lang="en-US" sz="900" dirty="0">
                <a:solidFill>
                  <a:srgbClr val="999999"/>
                </a:solidFill>
                <a:latin typeface="Open Sans" charset="0"/>
              </a:rPr>
              <a:t>http://</a:t>
            </a:r>
            <a:r>
              <a:rPr lang="en-US" sz="900" dirty="0" smtClean="0">
                <a:solidFill>
                  <a:srgbClr val="999999"/>
                </a:solidFill>
                <a:latin typeface="Open Sans" charset="0"/>
              </a:rPr>
              <a:t>blogs.msdn.com</a:t>
            </a:r>
            <a:r>
              <a:rPr lang="en-US" sz="900" b="1" dirty="0" smtClean="0">
                <a:solidFill>
                  <a:srgbClr val="999999"/>
                </a:solidFill>
                <a:latin typeface="Open Sans" charset="0"/>
              </a:rPr>
              <a:t>/eternalcoding</a:t>
            </a:r>
            <a:endParaRPr lang="en-US" sz="9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23811"/>
            <a:ext cx="1237840" cy="1237840"/>
          </a:xfrm>
          <a:prstGeom prst="rect">
            <a:avLst/>
          </a:prstGeom>
          <a:effectLst>
            <a:outerShdw dist="63500" dir="5400000" algn="tl" rotWithShape="0">
              <a:srgbClr val="4791D0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23811"/>
            <a:ext cx="1207459" cy="1237840"/>
          </a:xfrm>
          <a:prstGeom prst="rect">
            <a:avLst/>
          </a:prstGeom>
          <a:effectLst>
            <a:outerShdw dist="63500" dir="5400000" algn="tl" rotWithShape="0">
              <a:srgbClr val="4791D0"/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85800" y="4476664"/>
            <a:ext cx="7376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999999"/>
                </a:solidFill>
                <a:latin typeface="Oswald" panose="02000506000000020004" pitchFamily="50"/>
              </a:rPr>
              <a:t>Do not try to tune your speakers, the weird sound is due to </a:t>
            </a:r>
            <a:r>
              <a:rPr lang="en-US" sz="1600" dirty="0" smtClean="0">
                <a:solidFill>
                  <a:srgbClr val="4791D0"/>
                </a:solidFill>
                <a:latin typeface="Oswald" panose="02000506000000020004" pitchFamily="50"/>
              </a:rPr>
              <a:t>French</a:t>
            </a:r>
            <a:r>
              <a:rPr lang="en-US" sz="1600" dirty="0" smtClean="0">
                <a:solidFill>
                  <a:srgbClr val="999999"/>
                </a:solidFill>
                <a:latin typeface="Oswald" panose="02000506000000020004" pitchFamily="50"/>
              </a:rPr>
              <a:t> accent…</a:t>
            </a:r>
            <a:endParaRPr lang="en-US" sz="1600" dirty="0">
              <a:solidFill>
                <a:srgbClr val="999999"/>
              </a:solidFill>
              <a:latin typeface="Oswald" panose="02000506000000020004" pitchFamily="5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5129" grpId="0"/>
      <p:bldP spid="5130" grpId="0"/>
      <p:bldP spid="5131" grpId="0"/>
      <p:bldP spid="5134" grpId="0"/>
      <p:bldP spid="51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z="1800" dirty="0">
                <a:solidFill>
                  <a:srgbClr val="9BD0F4"/>
                </a:solidFill>
                <a:latin typeface="Oswald Light" charset="0"/>
                <a:cs typeface="Oswald Light" charset="0"/>
              </a:rPr>
              <a:t>Section </a:t>
            </a:r>
            <a:r>
              <a:rPr lang="en-US" sz="1800" dirty="0" smtClean="0">
                <a:solidFill>
                  <a:srgbClr val="9BD0F4"/>
                </a:solidFill>
                <a:latin typeface="Oswald Light" charset="0"/>
                <a:cs typeface="Oswald Light" charset="0"/>
              </a:rPr>
              <a:t>Four</a:t>
            </a:r>
            <a:endParaRPr lang="en-US" sz="1800" dirty="0">
              <a:solidFill>
                <a:srgbClr val="9BD0F4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20925"/>
            <a:ext cx="6400800" cy="13144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6000000020004" pitchFamily="50"/>
                <a:ea typeface="+mn-ea"/>
                <a:cs typeface="Allerton"/>
              </a:rPr>
              <a:t>Using the Playground</a:t>
            </a:r>
          </a:p>
        </p:txBody>
      </p:sp>
    </p:spTree>
    <p:extLst>
      <p:ext uri="{BB962C8B-B14F-4D97-AF65-F5344CB8AC3E}">
        <p14:creationId xmlns:p14="http://schemas.microsoft.com/office/powerpoint/2010/main" val="2542330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Learning Babylon.js using the playground</a:t>
            </a:r>
            <a:endParaRPr lang="en-US" sz="28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3394075"/>
          </a:xfrm>
        </p:spPr>
        <p:txBody>
          <a:bodyPr/>
          <a:lstStyle/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Get sample code</a:t>
            </a:r>
          </a:p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Try and experiment</a:t>
            </a:r>
          </a:p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Share with friends</a:t>
            </a:r>
          </a:p>
          <a:p>
            <a:r>
              <a:rPr lang="en-US" sz="2400" dirty="0" smtClean="0">
                <a:solidFill>
                  <a:srgbClr val="999999"/>
                </a:solidFill>
                <a:latin typeface="Oswald" panose="02000506000000020004" pitchFamily="50"/>
              </a:rPr>
              <a:t>Learn by reading examples</a:t>
            </a:r>
            <a:endParaRPr lang="en-US" sz="1600" dirty="0" smtClean="0">
              <a:solidFill>
                <a:srgbClr val="4791D0"/>
              </a:solidFill>
              <a:latin typeface="Oswald" panose="02000506000000020004" pitchFamily="50"/>
            </a:endParaRPr>
          </a:p>
          <a:p>
            <a:endParaRPr lang="en-US" sz="2400" b="1" dirty="0">
              <a:solidFill>
                <a:srgbClr val="999999"/>
              </a:solidFill>
              <a:latin typeface="Oswald" panose="02000506000000020004" pitchFamily="50"/>
            </a:endParaRPr>
          </a:p>
        </p:txBody>
      </p:sp>
      <p:pic>
        <p:nvPicPr>
          <p:cNvPr id="1026" name="Picture 2" descr="https://camo.githubusercontent.com/97ed9ec5eaf9278ef2bfa6f7a81740bd8dc3687b/687474703a2f2f757262616e70726f64756374696f6e732e636f6d2f77696e67792f626162796c6f6e2f6d6973632f706c617967726f756e643032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00350"/>
            <a:ext cx="4034432" cy="2209801"/>
          </a:xfrm>
          <a:prstGeom prst="rect">
            <a:avLst/>
          </a:prstGeom>
          <a:noFill/>
          <a:ln>
            <a:solidFill>
              <a:srgbClr val="4791D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287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42900" y="1871663"/>
            <a:ext cx="9829800" cy="1400175"/>
          </a:xfrm>
          <a:prstGeom prst="rect">
            <a:avLst/>
          </a:prstGeom>
          <a:solidFill>
            <a:srgbClr val="4791D0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66" name="TextBox 16"/>
          <p:cNvSpPr txBox="1">
            <a:spLocks noChangeArrowheads="1"/>
          </p:cNvSpPr>
          <p:nvPr/>
        </p:nvSpPr>
        <p:spPr bwMode="auto">
          <a:xfrm>
            <a:off x="2819400" y="2599743"/>
            <a:ext cx="3505200" cy="338138"/>
          </a:xfrm>
          <a:prstGeom prst="rect">
            <a:avLst/>
          </a:prstGeom>
          <a:noFill/>
          <a:ln>
            <a:noFill/>
          </a:ln>
          <a:effectLst>
            <a:outerShdw dist="12700" dir="5400000" algn="tl" rotWithShape="0">
              <a:srgbClr val="000000">
                <a:alpha val="1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Oswald Light" charset="0"/>
                <a:cs typeface="Oswald Light" charset="0"/>
              </a:rPr>
              <a:t>DEMO</a:t>
            </a:r>
            <a:endParaRPr lang="en-US" sz="1600" dirty="0">
              <a:solidFill>
                <a:schemeClr val="bg1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11267" name="TextBox 17"/>
          <p:cNvSpPr txBox="1">
            <a:spLocks noChangeArrowheads="1"/>
          </p:cNvSpPr>
          <p:nvPr/>
        </p:nvSpPr>
        <p:spPr bwMode="auto">
          <a:xfrm>
            <a:off x="3406775" y="2250676"/>
            <a:ext cx="2330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1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USING THE PLAYGROUND</a:t>
            </a:r>
            <a:endParaRPr lang="en-US" sz="11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038600" y="2542593"/>
            <a:ext cx="10668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266" grpId="0"/>
      <p:bldP spid="1126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Going further with some online tutorials</a:t>
            </a:r>
            <a:endParaRPr lang="en-US" sz="28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3394075"/>
          </a:xfrm>
        </p:spPr>
        <p:txBody>
          <a:bodyPr/>
          <a:lstStyle/>
          <a:p>
            <a:r>
              <a:rPr lang="en-US" sz="2000" dirty="0" smtClean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Creating a Basic Scene</a:t>
            </a:r>
            <a:endParaRPr lang="en-US" sz="2000" dirty="0" smtClean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Create Basic Elements (shapes/meshes)</a:t>
            </a:r>
            <a:endParaRPr lang="en-US" sz="2000" dirty="0" smtClean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Position, Rotation and Scaling</a:t>
            </a:r>
            <a:endParaRPr lang="en-US" sz="2000" dirty="0" smtClean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Materials</a:t>
            </a:r>
            <a:endParaRPr lang="en-US" sz="2000" dirty="0" smtClean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Babylon.JS Cameras</a:t>
            </a:r>
            <a:endParaRPr lang="en-US" sz="2000" dirty="0" smtClean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Lights</a:t>
            </a:r>
            <a:endParaRPr lang="en-US" sz="2000" dirty="0" smtClean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Cameras collisions</a:t>
            </a:r>
            <a:endParaRPr lang="en-US" sz="2000" dirty="0" smtClean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/>
              </a:rPr>
              <a:t>Height map</a:t>
            </a:r>
            <a:endParaRPr lang="en-US" sz="2000" dirty="0" smtClean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>Creating </a:t>
            </a:r>
            <a:r>
              <a:rPr lang="en-US" sz="20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>a 3D WebGL Procedural QR-Code Maze with Physics       </a:t>
            </a:r>
            <a:endParaRPr lang="en-US" sz="2000" dirty="0" smtClean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444500" y="81915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endParaRPr lang="en-US" sz="1400" dirty="0">
              <a:solidFill>
                <a:srgbClr val="4791D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177925" y="4932363"/>
            <a:ext cx="6788150" cy="0"/>
          </a:xfrm>
          <a:prstGeom prst="line">
            <a:avLst/>
          </a:prstGeom>
          <a:ln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245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42900" y="1871663"/>
            <a:ext cx="9829800" cy="1400175"/>
          </a:xfrm>
          <a:prstGeom prst="rect">
            <a:avLst/>
          </a:prstGeom>
          <a:solidFill>
            <a:srgbClr val="4791D0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266" name="TextBox 16"/>
          <p:cNvSpPr txBox="1">
            <a:spLocks noChangeArrowheads="1"/>
          </p:cNvSpPr>
          <p:nvPr/>
        </p:nvSpPr>
        <p:spPr bwMode="auto">
          <a:xfrm>
            <a:off x="2819400" y="2599743"/>
            <a:ext cx="3505200" cy="338138"/>
          </a:xfrm>
          <a:prstGeom prst="rect">
            <a:avLst/>
          </a:prstGeom>
          <a:noFill/>
          <a:ln>
            <a:noFill/>
          </a:ln>
          <a:effectLst>
            <a:outerShdw dist="12700" dir="5400000" algn="tl" rotWithShape="0">
              <a:srgbClr val="000000">
                <a:alpha val="1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 smtClean="0">
                <a:solidFill>
                  <a:prstClr val="white"/>
                </a:solidFill>
                <a:latin typeface="Oswald Light" charset="0"/>
                <a:cs typeface="Oswald Light" charset="0"/>
              </a:rPr>
              <a:t>DEMO</a:t>
            </a:r>
            <a:endParaRPr lang="en-US" sz="1600" dirty="0">
              <a:solidFill>
                <a:prstClr val="white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11267" name="TextBox 17"/>
          <p:cNvSpPr txBox="1">
            <a:spLocks noChangeArrowheads="1"/>
          </p:cNvSpPr>
          <p:nvPr/>
        </p:nvSpPr>
        <p:spPr bwMode="auto">
          <a:xfrm>
            <a:off x="3352800" y="2250676"/>
            <a:ext cx="251459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1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TEASER – WHAT YOU’LL LEARN</a:t>
            </a:r>
            <a:endParaRPr lang="en-US" sz="11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038600" y="2542593"/>
            <a:ext cx="10668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5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266" grpId="0"/>
      <p:bldP spid="112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533400" y="2038350"/>
            <a:ext cx="622300" cy="622300"/>
          </a:xfrm>
          <a:prstGeom prst="ellipse">
            <a:avLst/>
          </a:prstGeom>
          <a:solidFill>
            <a:srgbClr val="4791D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33400" y="1200150"/>
            <a:ext cx="622300" cy="622300"/>
          </a:xfrm>
          <a:prstGeom prst="ellipse">
            <a:avLst/>
          </a:prstGeom>
          <a:solidFill>
            <a:srgbClr val="4791D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AGENDA</a:t>
            </a:r>
            <a:endParaRPr lang="en-US" sz="32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177925" y="4932363"/>
            <a:ext cx="6788150" cy="0"/>
          </a:xfrm>
          <a:prstGeom prst="line">
            <a:avLst/>
          </a:prstGeom>
          <a:ln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30" name="TextBox 18"/>
          <p:cNvSpPr txBox="1">
            <a:spLocks noChangeArrowheads="1"/>
          </p:cNvSpPr>
          <p:nvPr/>
        </p:nvSpPr>
        <p:spPr bwMode="auto">
          <a:xfrm>
            <a:off x="635000" y="2228850"/>
            <a:ext cx="431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FFFF"/>
                </a:solidFill>
                <a:latin typeface="Allerton" charset="0"/>
                <a:cs typeface="Allerton" charset="0"/>
              </a:rPr>
              <a:t>2</a:t>
            </a:r>
          </a:p>
        </p:txBody>
      </p:sp>
      <p:sp>
        <p:nvSpPr>
          <p:cNvPr id="9231" name="TextBox 19"/>
          <p:cNvSpPr txBox="1">
            <a:spLocks noChangeArrowheads="1"/>
          </p:cNvSpPr>
          <p:nvPr/>
        </p:nvSpPr>
        <p:spPr bwMode="auto">
          <a:xfrm>
            <a:off x="609600" y="1352550"/>
            <a:ext cx="431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solidFill>
                  <a:srgbClr val="FFFFFF"/>
                </a:solidFill>
                <a:latin typeface="Allerton" charset="0"/>
                <a:cs typeface="Allerton" charset="0"/>
              </a:rPr>
              <a:t>1</a:t>
            </a:r>
          </a:p>
        </p:txBody>
      </p:sp>
      <p:sp>
        <p:nvSpPr>
          <p:cNvPr id="9232" name="TextBox 20"/>
          <p:cNvSpPr txBox="1">
            <a:spLocks noChangeArrowheads="1"/>
          </p:cNvSpPr>
          <p:nvPr/>
        </p:nvSpPr>
        <p:spPr bwMode="auto">
          <a:xfrm>
            <a:off x="1376362" y="1338263"/>
            <a:ext cx="67770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Basic scene components: meshes, lights and cameras</a:t>
            </a:r>
            <a:endParaRPr lang="en-US" sz="2000" dirty="0"/>
          </a:p>
        </p:txBody>
      </p:sp>
      <p:sp>
        <p:nvSpPr>
          <p:cNvPr id="9233" name="TextBox 21"/>
          <p:cNvSpPr txBox="1">
            <a:spLocks noChangeArrowheads="1"/>
          </p:cNvSpPr>
          <p:nvPr/>
        </p:nvSpPr>
        <p:spPr bwMode="auto">
          <a:xfrm>
            <a:off x="1376363" y="2171700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Materials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533400" y="2871787"/>
            <a:ext cx="622300" cy="622300"/>
          </a:xfrm>
          <a:prstGeom prst="ellipse">
            <a:avLst/>
          </a:prstGeom>
          <a:solidFill>
            <a:srgbClr val="4791D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8"/>
          <p:cNvSpPr txBox="1">
            <a:spLocks noChangeArrowheads="1"/>
          </p:cNvSpPr>
          <p:nvPr/>
        </p:nvSpPr>
        <p:spPr bwMode="auto">
          <a:xfrm>
            <a:off x="635000" y="3062287"/>
            <a:ext cx="431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solidFill>
                  <a:srgbClr val="FFFFFF"/>
                </a:solidFill>
                <a:latin typeface="Allerton" charset="0"/>
                <a:cs typeface="Allerton" charset="0"/>
              </a:rPr>
              <a:t>3</a:t>
            </a:r>
          </a:p>
        </p:txBody>
      </p:sp>
      <p:sp>
        <p:nvSpPr>
          <p:cNvPr id="12" name="TextBox 21"/>
          <p:cNvSpPr txBox="1">
            <a:spLocks noChangeArrowheads="1"/>
          </p:cNvSpPr>
          <p:nvPr/>
        </p:nvSpPr>
        <p:spPr bwMode="auto">
          <a:xfrm>
            <a:off x="1376363" y="3005137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Working with inputs</a:t>
            </a:r>
            <a:endParaRPr lang="en-US" sz="2000" dirty="0"/>
          </a:p>
        </p:txBody>
      </p:sp>
      <p:sp>
        <p:nvSpPr>
          <p:cNvPr id="13" name="Oval 12"/>
          <p:cNvSpPr/>
          <p:nvPr/>
        </p:nvSpPr>
        <p:spPr>
          <a:xfrm>
            <a:off x="533399" y="3705224"/>
            <a:ext cx="622300" cy="622300"/>
          </a:xfrm>
          <a:prstGeom prst="ellipse">
            <a:avLst/>
          </a:prstGeom>
          <a:solidFill>
            <a:srgbClr val="4791D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Box 18"/>
          <p:cNvSpPr txBox="1">
            <a:spLocks noChangeArrowheads="1"/>
          </p:cNvSpPr>
          <p:nvPr/>
        </p:nvSpPr>
        <p:spPr bwMode="auto">
          <a:xfrm>
            <a:off x="634999" y="3895724"/>
            <a:ext cx="431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solidFill>
                  <a:srgbClr val="FFFFFF"/>
                </a:solidFill>
                <a:latin typeface="Allerton" charset="0"/>
                <a:cs typeface="Allerton" charset="0"/>
              </a:rPr>
              <a:t>4</a:t>
            </a:r>
          </a:p>
        </p:txBody>
      </p:sp>
      <p:sp>
        <p:nvSpPr>
          <p:cNvPr id="16" name="TextBox 21"/>
          <p:cNvSpPr txBox="1">
            <a:spLocks noChangeArrowheads="1"/>
          </p:cNvSpPr>
          <p:nvPr/>
        </p:nvSpPr>
        <p:spPr bwMode="auto">
          <a:xfrm>
            <a:off x="1376362" y="3838574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Using the Playground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0335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9230" grpId="0"/>
      <p:bldP spid="9231" grpId="0"/>
      <p:bldP spid="9232" grpId="0"/>
      <p:bldP spid="9233" grpId="0"/>
      <p:bldP spid="10" grpId="0" animBg="1"/>
      <p:bldP spid="11" grpId="0"/>
      <p:bldP spid="12" grpId="0"/>
      <p:bldP spid="13" grpId="0" animBg="1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z="1800" dirty="0">
                <a:solidFill>
                  <a:srgbClr val="9BD0F4"/>
                </a:solidFill>
                <a:latin typeface="Oswald Light" charset="0"/>
                <a:cs typeface="Oswald Light" charset="0"/>
              </a:rPr>
              <a:t>Section 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20925"/>
            <a:ext cx="6400800" cy="13144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6000000020004" pitchFamily="50"/>
                <a:ea typeface="+mn-ea"/>
                <a:cs typeface="Allerton"/>
              </a:rPr>
              <a:t>Basic scene components: meshes, lights and cameras</a:t>
            </a:r>
          </a:p>
        </p:txBody>
      </p:sp>
    </p:spTree>
    <p:extLst>
      <p:ext uri="{BB962C8B-B14F-4D97-AF65-F5344CB8AC3E}">
        <p14:creationId xmlns:p14="http://schemas.microsoft.com/office/powerpoint/2010/main" val="4181687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9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95" y="1010980"/>
            <a:ext cx="3327372" cy="3684548"/>
          </a:xfrm>
          <a:prstGeom prst="rect">
            <a:avLst/>
          </a:prstGeom>
        </p:spPr>
      </p:pic>
      <p:sp>
        <p:nvSpPr>
          <p:cNvPr id="92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BABYLON.JS Meshes main primitives</a:t>
            </a:r>
            <a:endParaRPr lang="en-US" sz="28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860" y="107944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Sphere</a:t>
            </a:r>
            <a:endParaRPr lang="fr-FR" dirty="0">
              <a:latin typeface="Oswald" panose="02000506000000020004" pitchFamily="5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2179" y="2185307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Box</a:t>
            </a:r>
            <a:endParaRPr lang="fr-FR" dirty="0">
              <a:latin typeface="Oswald" panose="02000506000000020004" pitchFamily="5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99660" y="202041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Plane</a:t>
            </a:r>
            <a:endParaRPr lang="fr-FR" dirty="0">
              <a:latin typeface="Oswald" panose="02000506000000020004" pitchFamily="5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74929" y="367632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Cylinder</a:t>
            </a:r>
            <a:endParaRPr lang="fr-FR" dirty="0">
              <a:latin typeface="Oswald" panose="02000506000000020004" pitchFamily="5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11282" y="351303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Torus</a:t>
            </a:r>
            <a:endParaRPr lang="fr-FR" dirty="0">
              <a:latin typeface="Oswald" panose="02000506000000020004" pitchFamily="5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94902" y="4401982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TorusKnot</a:t>
            </a:r>
            <a:endParaRPr lang="fr-FR" dirty="0">
              <a:latin typeface="Oswald" panose="02000506000000020004" pitchFamily="5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3114" y="4463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Lines</a:t>
            </a:r>
            <a:endParaRPr lang="fr-FR" dirty="0">
              <a:latin typeface="Oswald" panose="02000506000000020004" pitchFamily="50"/>
            </a:endParaRPr>
          </a:p>
        </p:txBody>
      </p:sp>
      <p:cxnSp>
        <p:nvCxnSpPr>
          <p:cNvPr id="9" name="Straight Arrow Connector 8"/>
          <p:cNvCxnSpPr>
            <a:stCxn id="16" idx="3"/>
          </p:cNvCxnSpPr>
          <p:nvPr/>
        </p:nvCxnSpPr>
        <p:spPr>
          <a:xfrm>
            <a:off x="2447064" y="2369973"/>
            <a:ext cx="534493" cy="108466"/>
          </a:xfrm>
          <a:prstGeom prst="straightConnector1">
            <a:avLst/>
          </a:prstGeom>
          <a:ln>
            <a:solidFill>
              <a:srgbClr val="9999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67260" y="1264111"/>
            <a:ext cx="228600" cy="184666"/>
          </a:xfrm>
          <a:prstGeom prst="straightConnector1">
            <a:avLst/>
          </a:prstGeom>
          <a:ln>
            <a:solidFill>
              <a:srgbClr val="9999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1"/>
          </p:cNvCxnSpPr>
          <p:nvPr/>
        </p:nvCxnSpPr>
        <p:spPr>
          <a:xfrm flipH="1">
            <a:off x="5864642" y="2205085"/>
            <a:ext cx="335018" cy="93311"/>
          </a:xfrm>
          <a:prstGeom prst="straightConnector1">
            <a:avLst/>
          </a:prstGeom>
          <a:ln>
            <a:solidFill>
              <a:srgbClr val="9999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1"/>
          </p:cNvCxnSpPr>
          <p:nvPr/>
        </p:nvCxnSpPr>
        <p:spPr>
          <a:xfrm flipH="1">
            <a:off x="6177804" y="3697701"/>
            <a:ext cx="333478" cy="0"/>
          </a:xfrm>
          <a:prstGeom prst="straightConnector1">
            <a:avLst/>
          </a:prstGeom>
          <a:ln>
            <a:solidFill>
              <a:srgbClr val="9999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</p:cNvCxnSpPr>
          <p:nvPr/>
        </p:nvCxnSpPr>
        <p:spPr>
          <a:xfrm>
            <a:off x="2701786" y="3860987"/>
            <a:ext cx="603170" cy="0"/>
          </a:xfrm>
          <a:prstGeom prst="straightConnector1">
            <a:avLst/>
          </a:prstGeom>
          <a:ln>
            <a:solidFill>
              <a:srgbClr val="9999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0" idx="1"/>
          </p:cNvCxnSpPr>
          <p:nvPr/>
        </p:nvCxnSpPr>
        <p:spPr>
          <a:xfrm flipH="1" flipV="1">
            <a:off x="4876800" y="4463018"/>
            <a:ext cx="318102" cy="123630"/>
          </a:xfrm>
          <a:prstGeom prst="straightConnector1">
            <a:avLst/>
          </a:prstGeom>
          <a:ln>
            <a:solidFill>
              <a:srgbClr val="9999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6" name="Straight Arrow Connector 9215"/>
          <p:cNvCxnSpPr>
            <a:stCxn id="21" idx="0"/>
          </p:cNvCxnSpPr>
          <p:nvPr/>
        </p:nvCxnSpPr>
        <p:spPr>
          <a:xfrm flipV="1">
            <a:off x="3527081" y="3790950"/>
            <a:ext cx="511519" cy="672068"/>
          </a:xfrm>
          <a:prstGeom prst="straightConnector1">
            <a:avLst/>
          </a:prstGeom>
          <a:ln>
            <a:solidFill>
              <a:srgbClr val="9999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145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Ground &amp; Ground From </a:t>
            </a:r>
            <a:r>
              <a:rPr lang="en-US" sz="2800" dirty="0" err="1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HeightMap</a:t>
            </a:r>
            <a:endParaRPr lang="en-US" sz="28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858735"/>
            <a:ext cx="34544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1847850"/>
            <a:ext cx="19812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31521"/>
            <a:ext cx="1997529" cy="19975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27991" y="2653784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+</a:t>
            </a:r>
            <a:endParaRPr lang="fr-FR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990326" y="2653783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99999"/>
                </a:solidFill>
                <a:latin typeface="Open Sans" charset="0"/>
                <a:cs typeface="Open Sans" charset="0"/>
              </a:rPr>
              <a:t>=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80049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BABYLON.JS Lights</a:t>
            </a:r>
            <a:endParaRPr lang="en-US" sz="28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362200" y="1962150"/>
            <a:ext cx="6504779" cy="2824275"/>
            <a:chOff x="457200" y="1042875"/>
            <a:chExt cx="8371218" cy="36346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5754" y="1276350"/>
              <a:ext cx="1143000" cy="1143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545" y="1042875"/>
              <a:ext cx="1400909" cy="13764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3854" y="2971367"/>
              <a:ext cx="2537346" cy="169621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2952750"/>
              <a:ext cx="2570630" cy="172477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5449" y="1184764"/>
              <a:ext cx="859810" cy="108444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7224" y="2977338"/>
              <a:ext cx="2811194" cy="16764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02782" y="142007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4791D0"/>
                </a:solidFill>
                <a:latin typeface="Oswald" panose="02000506000000020004" pitchFamily="50"/>
                <a:cs typeface="Open Sans" charset="0"/>
              </a:rPr>
              <a:t>Hemispheric</a:t>
            </a:r>
            <a:r>
              <a:rPr lang="en-US" dirty="0" err="1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Light</a:t>
            </a:r>
            <a:endParaRPr lang="fr-FR" dirty="0">
              <a:latin typeface="Oswald" panose="02000506000000020004" pitchFamily="5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45502" y="1418931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4791D0"/>
                </a:solidFill>
                <a:latin typeface="Oswald" panose="02000506000000020004" pitchFamily="50"/>
                <a:cs typeface="Open Sans" charset="0"/>
              </a:rPr>
              <a:t>Point</a:t>
            </a:r>
            <a:r>
              <a:rPr lang="en-US" dirty="0" err="1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Light</a:t>
            </a:r>
            <a:endParaRPr lang="fr-FR" dirty="0">
              <a:latin typeface="Oswald" panose="02000506000000020004" pitchFamily="5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9650" y="141893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4791D0"/>
                </a:solidFill>
                <a:latin typeface="Oswald" panose="02000506000000020004" pitchFamily="50"/>
                <a:cs typeface="Open Sans" charset="0"/>
              </a:rPr>
              <a:t>Spot</a:t>
            </a:r>
            <a:r>
              <a:rPr lang="en-US" dirty="0" err="1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Light</a:t>
            </a:r>
            <a:endParaRPr lang="fr-FR" dirty="0">
              <a:latin typeface="Oswald" panose="02000506000000020004" pitchFamily="5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70705" y="1420077"/>
            <a:ext cx="163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4791D0"/>
                </a:solidFill>
                <a:latin typeface="Oswald" panose="02000506000000020004" pitchFamily="50"/>
                <a:cs typeface="Open Sans" charset="0"/>
              </a:rPr>
              <a:t>Directional</a:t>
            </a:r>
            <a:r>
              <a:rPr lang="en-US" dirty="0" err="1" smtClean="0">
                <a:solidFill>
                  <a:srgbClr val="999999"/>
                </a:solidFill>
                <a:latin typeface="Oswald" panose="02000506000000020004" pitchFamily="50"/>
                <a:cs typeface="Open Sans" charset="0"/>
              </a:rPr>
              <a:t>Light</a:t>
            </a:r>
            <a:endParaRPr lang="fr-FR" dirty="0">
              <a:latin typeface="Oswald" panose="02000506000000020004" pitchFamily="5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44674"/>
            <a:ext cx="1295666" cy="12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02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42900" y="1871663"/>
            <a:ext cx="9829800" cy="1400175"/>
          </a:xfrm>
          <a:prstGeom prst="rect">
            <a:avLst/>
          </a:prstGeom>
          <a:solidFill>
            <a:srgbClr val="4791D0">
              <a:alpha val="7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266" name="TextBox 16"/>
          <p:cNvSpPr txBox="1">
            <a:spLocks noChangeArrowheads="1"/>
          </p:cNvSpPr>
          <p:nvPr/>
        </p:nvSpPr>
        <p:spPr bwMode="auto">
          <a:xfrm>
            <a:off x="2819400" y="2599743"/>
            <a:ext cx="3505200" cy="338138"/>
          </a:xfrm>
          <a:prstGeom prst="rect">
            <a:avLst/>
          </a:prstGeom>
          <a:noFill/>
          <a:ln>
            <a:noFill/>
          </a:ln>
          <a:effectLst>
            <a:outerShdw dist="12700" dir="5400000" algn="tl" rotWithShape="0">
              <a:srgbClr val="000000">
                <a:alpha val="1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 smtClean="0">
                <a:solidFill>
                  <a:prstClr val="white"/>
                </a:solidFill>
                <a:latin typeface="Oswald Light" charset="0"/>
                <a:cs typeface="Oswald Light" charset="0"/>
              </a:rPr>
              <a:t>DEMO</a:t>
            </a:r>
            <a:endParaRPr lang="en-US" sz="1600" dirty="0">
              <a:solidFill>
                <a:prstClr val="white"/>
              </a:solidFill>
              <a:latin typeface="Oswald Light" charset="0"/>
              <a:cs typeface="Oswald Light" charset="0"/>
            </a:endParaRPr>
          </a:p>
        </p:txBody>
      </p:sp>
      <p:sp>
        <p:nvSpPr>
          <p:cNvPr id="11267" name="TextBox 17"/>
          <p:cNvSpPr txBox="1">
            <a:spLocks noChangeArrowheads="1"/>
          </p:cNvSpPr>
          <p:nvPr/>
        </p:nvSpPr>
        <p:spPr bwMode="auto">
          <a:xfrm>
            <a:off x="2895600" y="2250676"/>
            <a:ext cx="335279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100" dirty="0" smtClean="0">
                <a:solidFill>
                  <a:srgbClr val="404040"/>
                </a:solidFill>
                <a:latin typeface="Oswald Light" charset="0"/>
                <a:cs typeface="Oswald Light" charset="0"/>
              </a:rPr>
              <a:t>USING MESHES, CAMERAS &amp; LIGHTS</a:t>
            </a:r>
            <a:endParaRPr lang="en-US" sz="1100" dirty="0">
              <a:solidFill>
                <a:srgbClr val="404040"/>
              </a:solidFill>
              <a:latin typeface="Oswald Light" charset="0"/>
              <a:cs typeface="Oswald Light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038600" y="2542593"/>
            <a:ext cx="10668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864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266" grpId="0"/>
      <p:bldP spid="1126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  <a:alpha val="14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15875</TotalTime>
  <Words>370</Words>
  <Application>Microsoft Office PowerPoint</Application>
  <PresentationFormat>On-screen Show (16:9)</PresentationFormat>
  <Paragraphs>113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ＭＳ Ｐゴシック</vt:lpstr>
      <vt:lpstr>Allerton</vt:lpstr>
      <vt:lpstr>Arial</vt:lpstr>
      <vt:lpstr>Calibri</vt:lpstr>
      <vt:lpstr>Open Sans</vt:lpstr>
      <vt:lpstr>Oswald</vt:lpstr>
      <vt:lpstr>Oswald Light</vt:lpstr>
      <vt:lpstr>Office Theme</vt:lpstr>
      <vt:lpstr>1_Office Theme</vt:lpstr>
      <vt:lpstr>2_Office Theme</vt:lpstr>
      <vt:lpstr>Using Babylon.js for beginner</vt:lpstr>
      <vt:lpstr>WHO ARE WE?</vt:lpstr>
      <vt:lpstr>PowerPoint Presentation</vt:lpstr>
      <vt:lpstr>AGENDA</vt:lpstr>
      <vt:lpstr>Section One</vt:lpstr>
      <vt:lpstr>BABYLON.JS Meshes main primitives</vt:lpstr>
      <vt:lpstr>Ground &amp; Ground From HeightMap</vt:lpstr>
      <vt:lpstr>BABYLON.JS Lights</vt:lpstr>
      <vt:lpstr>PowerPoint Presentation</vt:lpstr>
      <vt:lpstr>Section Two</vt:lpstr>
      <vt:lpstr>Uber shader - StandardMaterial</vt:lpstr>
      <vt:lpstr>PowerPoint Presentation</vt:lpstr>
      <vt:lpstr>MultiMaterial</vt:lpstr>
      <vt:lpstr>PowerPoint Presentation</vt:lpstr>
      <vt:lpstr>Dynamic texture</vt:lpstr>
      <vt:lpstr>PowerPoint Presentation</vt:lpstr>
      <vt:lpstr>Section Three</vt:lpstr>
      <vt:lpstr>PowerPoint Presentation</vt:lpstr>
      <vt:lpstr>PowerPoint Presentation</vt:lpstr>
      <vt:lpstr>Section Four</vt:lpstr>
      <vt:lpstr>Learning Babylon.js using the playground</vt:lpstr>
      <vt:lpstr>PowerPoint Presentation</vt:lpstr>
      <vt:lpstr>Going further with some online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</dc:title>
  <dc:creator/>
  <cp:lastModifiedBy>David Catuhe</cp:lastModifiedBy>
  <cp:revision>117</cp:revision>
  <dcterms:created xsi:type="dcterms:W3CDTF">2013-11-17T03:24:48Z</dcterms:created>
  <dcterms:modified xsi:type="dcterms:W3CDTF">2014-09-19T19:27:56Z</dcterms:modified>
</cp:coreProperties>
</file>